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3" r:id="rId3"/>
  </p:sldMasterIdLst>
  <p:notesMasterIdLst>
    <p:notesMasterId r:id="rId24"/>
  </p:notesMasterIdLst>
  <p:handoutMasterIdLst>
    <p:handoutMasterId r:id="rId25"/>
  </p:handoutMasterIdLst>
  <p:sldIdLst>
    <p:sldId id="258" r:id="rId4"/>
    <p:sldId id="485" r:id="rId5"/>
    <p:sldId id="516" r:id="rId6"/>
    <p:sldId id="518" r:id="rId7"/>
    <p:sldId id="519" r:id="rId8"/>
    <p:sldId id="520" r:id="rId9"/>
    <p:sldId id="522" r:id="rId10"/>
    <p:sldId id="521" r:id="rId11"/>
    <p:sldId id="523" r:id="rId12"/>
    <p:sldId id="525" r:id="rId13"/>
    <p:sldId id="526" r:id="rId14"/>
    <p:sldId id="534" r:id="rId15"/>
    <p:sldId id="527" r:id="rId16"/>
    <p:sldId id="533" r:id="rId17"/>
    <p:sldId id="535" r:id="rId18"/>
    <p:sldId id="528" r:id="rId19"/>
    <p:sldId id="530" r:id="rId20"/>
    <p:sldId id="531" r:id="rId21"/>
    <p:sldId id="532" r:id="rId22"/>
    <p:sldId id="271" r:id="rId23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ed" initials="m" lastIdx="1" clrIdx="0">
    <p:extLst>
      <p:ext uri="{19B8F6BF-5375-455C-9EA6-DF929625EA0E}">
        <p15:presenceInfo xmlns:p15="http://schemas.microsoft.com/office/powerpoint/2012/main" userId="mohamed" providerId="None"/>
      </p:ext>
    </p:extLst>
  </p:cmAuthor>
  <p:cmAuthor id="2" name="Samah Dahhou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2113A"/>
    <a:srgbClr val="F56649"/>
    <a:srgbClr val="3EC1CD"/>
    <a:srgbClr val="833E90"/>
    <a:srgbClr val="FC750E"/>
    <a:srgbClr val="FC9B0E"/>
    <a:srgbClr val="FC8A0E"/>
    <a:srgbClr val="F05D5D"/>
    <a:srgbClr val="A5C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374" autoAdjust="0"/>
  </p:normalViewPr>
  <p:slideViewPr>
    <p:cSldViewPr snapToGrid="0" snapToObjects="1">
      <p:cViewPr varScale="1">
        <p:scale>
          <a:sx n="77" d="100"/>
          <a:sy n="77" d="100"/>
        </p:scale>
        <p:origin x="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43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  <a:latin typeface="+mn-lt"/>
              </a:rPr>
              <a:t>Exemples:</a:t>
            </a:r>
          </a:p>
          <a:p>
            <a:r>
              <a:rPr lang="fr-FR" dirty="0" smtClean="0">
                <a:latin typeface="+mn-lt"/>
              </a:rPr>
              <a:t>Networking </a:t>
            </a:r>
            <a:r>
              <a:rPr lang="fr-FR" dirty="0" err="1" smtClean="0">
                <a:latin typeface="+mn-lt"/>
              </a:rPr>
              <a:t>events</a:t>
            </a: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Conférences</a:t>
            </a:r>
          </a:p>
          <a:p>
            <a:r>
              <a:rPr lang="fr-FR" dirty="0" smtClean="0">
                <a:latin typeface="+mn-lt"/>
              </a:rPr>
              <a:t>Journée portes ouvertes</a:t>
            </a:r>
          </a:p>
          <a:p>
            <a:r>
              <a:rPr lang="fr-FR" dirty="0" smtClean="0">
                <a:latin typeface="+mn-lt"/>
              </a:rPr>
              <a:t>Caravanes</a:t>
            </a:r>
          </a:p>
          <a:p>
            <a:r>
              <a:rPr lang="fr-FR" dirty="0" smtClean="0">
                <a:latin typeface="+mn-lt"/>
              </a:rPr>
              <a:t>Cérémonies d’ouverture</a:t>
            </a:r>
          </a:p>
          <a:p>
            <a:r>
              <a:rPr lang="fr-FR" dirty="0" smtClean="0">
                <a:latin typeface="+mn-lt"/>
              </a:rPr>
              <a:t>Conférences de presse</a:t>
            </a:r>
          </a:p>
          <a:p>
            <a:r>
              <a:rPr lang="fr-FR" dirty="0" smtClean="0">
                <a:latin typeface="+mn-lt"/>
              </a:rPr>
              <a:t>Evènements institutionnels </a:t>
            </a:r>
          </a:p>
          <a:p>
            <a:r>
              <a:rPr lang="fr-FR" dirty="0" smtClean="0">
                <a:latin typeface="+mn-lt"/>
              </a:rPr>
              <a:t>Forum</a:t>
            </a:r>
          </a:p>
          <a:p>
            <a:r>
              <a:rPr lang="fr-FR" dirty="0" smtClean="0">
                <a:latin typeface="+mn-lt"/>
              </a:rPr>
              <a:t>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5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Quoi ? </a:t>
            </a:r>
            <a:r>
              <a:rPr lang="fr-FR" dirty="0" smtClean="0">
                <a:latin typeface="+mn-lt"/>
              </a:rPr>
              <a:t>Type d’événement , Taille / échelle, Programme 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Pourquoi ? </a:t>
            </a:r>
            <a:r>
              <a:rPr lang="fr-FR" dirty="0" smtClean="0">
                <a:latin typeface="+mn-lt"/>
              </a:rPr>
              <a:t>Définir l’objectif de l’évènement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Exemples: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Consolider la relation avec les partenaires du secteur privé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Sensibiliser les jeunes à la problématique de l’égalité des genres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Renforcer l’intégration des PSH dans le milieu académique et professionnel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Mise en contact des jeunes avec les acteurs du secteur privé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Qui ?  </a:t>
            </a:r>
            <a:r>
              <a:rPr lang="fr-FR" dirty="0" smtClean="0">
                <a:latin typeface="+mn-lt"/>
              </a:rPr>
              <a:t>Audience cible / parties prenantes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Exemples: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Etudiants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Partenaires du secteur privé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Responsables de l’institution hôte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Ou ? </a:t>
            </a:r>
            <a:r>
              <a:rPr lang="fr-FR" dirty="0" smtClean="0">
                <a:latin typeface="+mn-lt"/>
              </a:rPr>
              <a:t>Lieu de l’évènement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Quand ? </a:t>
            </a:r>
            <a:r>
              <a:rPr lang="fr-FR" dirty="0" smtClean="0">
                <a:latin typeface="+mn-lt"/>
              </a:rPr>
              <a:t>Date et durée de l’évènement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7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Qu’est ce qui va se passer 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Exemples: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Discours d’ouverture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Visite guidée du Career Center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Prise de parole d’un jeune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Animation d’un atelier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Quand cela va se passer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Prévoir à la minute près chaque étape de l’évènement et sa durée afin de respecter les délais et éviter les débordements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Ou cela va se passer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Exemples: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Accueil des VIP à l’entrée XX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Discours d’ouverture dans la salle de conférence XX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Pause déjeuner dans le restaurant XX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+mn-lt"/>
              </a:rPr>
              <a:t>Qui est en charge / responsable?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Répartition des tâches du jour j entre les membres de l’équipe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9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199018" y="9024898"/>
            <a:ext cx="2069904" cy="4855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323466" y="9024898"/>
            <a:ext cx="1486851" cy="4855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F60B20-D826-44DB-A168-EBB7D4CB16A2}" type="datetime1">
              <a:rPr lang="en-US" altLang="en-US"/>
              <a:pPr/>
              <a:t>6/24/2019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56265" y="9024898"/>
            <a:ext cx="1486851" cy="4855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F6643B-88F4-4E7A-A72E-794658541901}" type="slidenum">
              <a:rPr lang="ru-RU" altLang="en-US"/>
              <a:pPr/>
              <a:t>‹N°›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065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199" y="3365037"/>
            <a:ext cx="4735903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latin typeface="Gill Sans" panose="020B0604020202020204" charset="0"/>
              </a:rPr>
              <a:t>La gestion d’évènement</a:t>
            </a:r>
            <a:endParaRPr lang="fr-FR" dirty="0">
              <a:latin typeface="Gill Sans" panose="020B0604020202020204" charset="0"/>
            </a:endParaRP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4277385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700" dirty="0" smtClean="0">
                <a:solidFill>
                  <a:schemeClr val="bg1"/>
                </a:solidFill>
                <a:latin typeface="Gill Sans" panose="020B0604020202020204" charset="0"/>
              </a:rPr>
              <a:t>Novembre</a:t>
            </a:r>
            <a:r>
              <a:rPr lang="fr-FR" sz="1700" dirty="0" smtClean="0">
                <a:solidFill>
                  <a:srgbClr val="1DB8D1"/>
                </a:solidFill>
                <a:latin typeface="Gill Sans" panose="020B0604020202020204" charset="0"/>
              </a:rPr>
              <a:t> </a:t>
            </a:r>
            <a:r>
              <a:rPr lang="fr-FR" sz="1700" dirty="0">
                <a:solidFill>
                  <a:schemeClr val="bg1"/>
                </a:solidFill>
                <a:latin typeface="Gill Sans" panose="020B0604020202020204" charset="0"/>
              </a:rPr>
              <a:t>2018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751263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1200" dirty="0">
              <a:solidFill>
                <a:schemeClr val="bg1"/>
              </a:solidFill>
              <a:latin typeface="Gill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ASSURER LE SUIVI DE LA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PLANIFICATION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225" y="958849"/>
            <a:ext cx="8535550" cy="2246769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marL="357188" marR="0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defRPr>
            </a:lvl1pPr>
            <a:lvl2pPr marL="357188" marR="0" lvl="1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Prévoir des Réunions de mise au point et vérifier les progrès par rapport à l’échéancier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Effectuer des comptes rendus de l’état d’avancement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Mise à jour des check </a:t>
            </a:r>
            <a:r>
              <a:rPr lang="fr-FR" dirty="0" err="1"/>
              <a:t>list</a:t>
            </a:r>
            <a:r>
              <a:rPr lang="fr-FR" dirty="0"/>
              <a:t> (Voir check </a:t>
            </a:r>
            <a:r>
              <a:rPr lang="fr-FR" dirty="0" err="1"/>
              <a:t>list</a:t>
            </a:r>
            <a:r>
              <a:rPr lang="fr-FR" dirty="0"/>
              <a:t> dans votre guide du participant)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dirty="0"/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49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ELABORER LE DÉROULÉ DE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L’ÉVÈNEMENT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800" y="958850"/>
            <a:ext cx="6350000" cy="3170099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marL="357188" marR="0" lvl="0" indent="-357188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17375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defRPr>
            </a:lvl1pPr>
            <a:lvl2pPr marL="357188" marR="0" lvl="1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dirty="0"/>
              <a:t>Qu’est ce qui va se passer ? </a:t>
            </a:r>
          </a:p>
          <a:p>
            <a:r>
              <a:rPr lang="fr-FR" dirty="0"/>
              <a:t>Quand cela va se passer ?</a:t>
            </a:r>
          </a:p>
          <a:p>
            <a:r>
              <a:rPr lang="fr-FR" dirty="0"/>
              <a:t>Ou cela va se passer ?</a:t>
            </a:r>
          </a:p>
          <a:p>
            <a:r>
              <a:rPr lang="fr-FR" dirty="0"/>
              <a:t>Qui est en charge / responsable?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3756817"/>
            <a:ext cx="4473575" cy="18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/>
        </p:blipFill>
        <p:spPr>
          <a:xfrm>
            <a:off x="2835625" y="1312788"/>
            <a:ext cx="3472751" cy="4556789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ELABORER LE DÉROULÉ DE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L’ÉVÈNEMENT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METTRE EN PLACE UN SYSTÈME DE CHECK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LIST</a:t>
            </a:r>
            <a:endParaRPr lang="en-US" b="1" i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225" y="958850"/>
            <a:ext cx="8535550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Check </a:t>
            </a:r>
            <a:r>
              <a:rPr lang="fr-FR" b="1" i="1" dirty="0" err="1" smtClean="0">
                <a:solidFill>
                  <a:srgbClr val="17375E"/>
                </a:solidFill>
                <a:latin typeface="Gill Sans" panose="020B0604020202020204" charset="0"/>
              </a:rPr>
              <a:t>list</a:t>
            </a: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des intervenants : </a:t>
            </a:r>
            <a:endParaRPr lang="fr-FR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Obtenir confirmation de présence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Présentation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Powerpoint et contenu de l’intervention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Check </a:t>
            </a:r>
            <a:r>
              <a:rPr lang="fr-FR" b="1" i="1" dirty="0" err="1" smtClean="0">
                <a:solidFill>
                  <a:srgbClr val="17375E"/>
                </a:solidFill>
                <a:latin typeface="Gill Sans" panose="020B0604020202020204" charset="0"/>
              </a:rPr>
              <a:t>list</a:t>
            </a: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des invités :</a:t>
            </a:r>
            <a:endParaRPr lang="fr-FR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Établir la liste des invités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Préparer et envoyer les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invitations ( officielles par courrier et autres par e-mail)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Confirmer la présences des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invités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Préparer le kit des invités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Check </a:t>
            </a:r>
            <a:r>
              <a:rPr lang="fr-FR" b="1" i="1" dirty="0" err="1" smtClean="0">
                <a:solidFill>
                  <a:srgbClr val="17375E"/>
                </a:solidFill>
                <a:latin typeface="Gill Sans" panose="020B0604020202020204" charset="0"/>
              </a:rPr>
              <a:t>list</a:t>
            </a: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de la presse :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Liste des médias conviés 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Contenu du kit presse (fascicule / communiqué de presse / flyer / vidéos métier / goodies…)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94" y="635845"/>
            <a:ext cx="1583581" cy="15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METTRE EN PLACE UN SYSTÈME DE CHECK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LIST</a:t>
            </a:r>
            <a:endParaRPr lang="en-US" b="1" i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225" y="958850"/>
            <a:ext cx="8535550" cy="215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Check </a:t>
            </a:r>
            <a:r>
              <a:rPr lang="fr-FR" b="1" i="1" dirty="0" err="1" smtClean="0">
                <a:solidFill>
                  <a:srgbClr val="17375E"/>
                </a:solidFill>
                <a:latin typeface="Gill Sans" panose="020B0604020202020204" charset="0"/>
              </a:rPr>
              <a:t>list</a:t>
            </a:r>
            <a:r>
              <a:rPr lang="fr-FR" b="1" i="1" dirty="0" smtClean="0">
                <a:solidFill>
                  <a:srgbClr val="17375E"/>
                </a:solidFill>
                <a:latin typeface="Gill Sans" panose="020B0604020202020204" charset="0"/>
              </a:rPr>
              <a:t>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des fournisseurs :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Liste des fournisseurs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Liste des besoins &amp; exigences de chaque fournisseur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Liste de leurs rôles et la date de la mise en place du service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Combien de photographes &amp; leur positionnement</a:t>
            </a:r>
          </a:p>
          <a:p>
            <a: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Microphone, projecteurs, …</a:t>
            </a:r>
          </a:p>
        </p:txBody>
      </p:sp>
    </p:spTree>
    <p:extLst>
      <p:ext uri="{BB962C8B-B14F-4D97-AF65-F5344CB8AC3E}">
        <p14:creationId xmlns:p14="http://schemas.microsoft.com/office/powerpoint/2010/main" val="29833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METTRE EN PLACE UN SYSTÈME DE CHECK LIST</a:t>
            </a:r>
            <a:endParaRPr lang="en-US" b="1" i="1" cap="all" dirty="0">
              <a:solidFill>
                <a:srgbClr val="C2113A"/>
              </a:solidFill>
              <a:latin typeface="Gill Sans" panose="020B0604020202020204" charset="0"/>
            </a:endParaRPr>
          </a:p>
          <a:p>
            <a:endParaRPr lang="en-US" b="1" cap="all" dirty="0">
              <a:solidFill>
                <a:srgbClr val="C2113A"/>
              </a:solidFill>
              <a:latin typeface="Gill Sans" panose="020B0604020202020204" charset="0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0" y="1147322"/>
            <a:ext cx="3491265" cy="4940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86" y="1077888"/>
            <a:ext cx="3540335" cy="50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3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AMÉNAGEMENT DE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L’ESPACE</a:t>
            </a:r>
            <a:endParaRPr lang="en-US" b="1" i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225" y="958850"/>
            <a:ext cx="8535550" cy="4788807"/>
          </a:xfrm>
          <a:prstGeom prst="rect">
            <a:avLst/>
          </a:prstGeom>
          <a:noFill/>
        </p:spPr>
        <p:txBody>
          <a:bodyPr wrap="square" numCol="2" spcCol="108000" rtlCol="0">
            <a:noAutofit/>
          </a:bodyPr>
          <a:lstStyle>
            <a:defPPr>
              <a:defRPr lang="fr-FR"/>
            </a:defPPr>
            <a:lvl1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 b="1" i="1">
                <a:solidFill>
                  <a:srgbClr val="17375E"/>
                </a:solidFill>
                <a:latin typeface="Gill Sans" panose="020B0604020202020204" charset="0"/>
              </a:defRPr>
            </a:lvl1pPr>
            <a:lvl2pPr marL="742950" lvl="1" indent="-28575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Gill Sans" panose="020B0604020202020204" charset="0"/>
              </a:defRPr>
            </a:lvl2pPr>
          </a:lstStyle>
          <a:p>
            <a:pPr>
              <a:lnSpc>
                <a:spcPts val="1900"/>
              </a:lnSpc>
            </a:pPr>
            <a:r>
              <a:rPr lang="fr-FR" i="0" dirty="0"/>
              <a:t>Habillage de l’espace</a:t>
            </a:r>
          </a:p>
          <a:p>
            <a:pPr marL="444500" lvl="1">
              <a:lnSpc>
                <a:spcPts val="1900"/>
              </a:lnSpc>
            </a:pPr>
            <a:r>
              <a:rPr lang="fr-FR" dirty="0"/>
              <a:t>Roll-up</a:t>
            </a:r>
          </a:p>
          <a:p>
            <a:pPr marL="444500" lvl="1">
              <a:lnSpc>
                <a:spcPts val="1900"/>
              </a:lnSpc>
            </a:pPr>
            <a:r>
              <a:rPr lang="fr-FR" dirty="0"/>
              <a:t>Affiches</a:t>
            </a:r>
          </a:p>
          <a:p>
            <a:pPr marL="444500" lvl="1">
              <a:lnSpc>
                <a:spcPts val="1900"/>
              </a:lnSpc>
            </a:pPr>
            <a:r>
              <a:rPr lang="fr-FR" dirty="0"/>
              <a:t>Banderoles</a:t>
            </a:r>
          </a:p>
          <a:p>
            <a:pPr marL="444500" lvl="1">
              <a:lnSpc>
                <a:spcPts val="1900"/>
              </a:lnSpc>
            </a:pPr>
            <a:r>
              <a:rPr lang="fr-FR" dirty="0" err="1"/>
              <a:t>Photocall</a:t>
            </a:r>
            <a:endParaRPr lang="fr-FR" dirty="0"/>
          </a:p>
          <a:p>
            <a:pPr>
              <a:lnSpc>
                <a:spcPts val="1900"/>
              </a:lnSpc>
            </a:pPr>
            <a:r>
              <a:rPr lang="fr-FR" i="0" dirty="0"/>
              <a:t>Aménagement de la </a:t>
            </a:r>
            <a:r>
              <a:rPr lang="fr-FR" i="0" dirty="0" smtClean="0"/>
              <a:t>scène</a:t>
            </a:r>
            <a:endParaRPr lang="fr-FR" i="0" dirty="0"/>
          </a:p>
          <a:p>
            <a:pPr marL="444500" lvl="1">
              <a:lnSpc>
                <a:spcPts val="1900"/>
              </a:lnSpc>
            </a:pPr>
            <a:r>
              <a:rPr lang="fr-FR" dirty="0"/>
              <a:t>Pupitre</a:t>
            </a:r>
          </a:p>
          <a:p>
            <a:pPr marL="444500" lvl="1">
              <a:lnSpc>
                <a:spcPts val="1900"/>
              </a:lnSpc>
            </a:pPr>
            <a:r>
              <a:rPr lang="fr-FR" dirty="0"/>
              <a:t>Drapeaux</a:t>
            </a:r>
          </a:p>
          <a:p>
            <a:pPr marL="444500" lvl="1">
              <a:lnSpc>
                <a:spcPts val="1900"/>
              </a:lnSpc>
            </a:pPr>
            <a:r>
              <a:rPr lang="fr-FR" dirty="0"/>
              <a:t>Assises</a:t>
            </a:r>
          </a:p>
          <a:p>
            <a:pPr>
              <a:lnSpc>
                <a:spcPts val="1900"/>
              </a:lnSpc>
            </a:pPr>
            <a:r>
              <a:rPr lang="fr-FR" i="0" dirty="0"/>
              <a:t>Définir un espace d’accueil et d’enregistrement des participants</a:t>
            </a:r>
          </a:p>
          <a:p>
            <a:pPr marL="444500" lvl="1">
              <a:lnSpc>
                <a:spcPts val="1900"/>
              </a:lnSpc>
            </a:pPr>
            <a:r>
              <a:rPr lang="fr-FR" dirty="0"/>
              <a:t>Prévoir la distribution des kit invités ( selon le besoin/ le type d’évènement / le type de participants)</a:t>
            </a:r>
          </a:p>
          <a:p>
            <a:pPr>
              <a:lnSpc>
                <a:spcPts val="1900"/>
              </a:lnSpc>
            </a:pPr>
            <a:r>
              <a:rPr lang="fr-FR" i="0" dirty="0"/>
              <a:t>Définir un espace dédié à l’accueil de la presse</a:t>
            </a:r>
          </a:p>
          <a:p>
            <a:pPr marL="444500" lvl="1">
              <a:lnSpc>
                <a:spcPts val="1900"/>
              </a:lnSpc>
            </a:pPr>
            <a:r>
              <a:rPr lang="fr-FR" dirty="0"/>
              <a:t>Prévoir la distribution des kit presse</a:t>
            </a:r>
          </a:p>
          <a:p>
            <a:pPr>
              <a:lnSpc>
                <a:spcPts val="1900"/>
              </a:lnSpc>
            </a:pPr>
            <a:r>
              <a:rPr lang="fr-FR" i="0" dirty="0"/>
              <a:t>Définir un espace pour la restauration </a:t>
            </a:r>
            <a:r>
              <a:rPr lang="fr-FR" i="0" dirty="0" smtClean="0"/>
              <a:t>(Pause </a:t>
            </a:r>
            <a:r>
              <a:rPr lang="fr-FR" i="0" dirty="0"/>
              <a:t>café | Pause déjeuner)</a:t>
            </a:r>
          </a:p>
          <a:p>
            <a:pPr>
              <a:lnSpc>
                <a:spcPts val="1900"/>
              </a:lnSpc>
            </a:pPr>
            <a:r>
              <a:rPr lang="fr-FR" i="0" dirty="0"/>
              <a:t>Mettre en place des plaques signalétiques </a:t>
            </a:r>
          </a:p>
          <a:p>
            <a:pPr>
              <a:lnSpc>
                <a:spcPts val="1900"/>
              </a:lnSpc>
            </a:pPr>
            <a:r>
              <a:rPr lang="fr-FR" i="0" dirty="0"/>
              <a:t>Définir les portes d’accès</a:t>
            </a:r>
          </a:p>
          <a:p>
            <a:pPr>
              <a:lnSpc>
                <a:spcPts val="1900"/>
              </a:lnSpc>
            </a:pPr>
            <a:r>
              <a:rPr lang="fr-FR" i="0" dirty="0"/>
              <a:t>Définir la position du staff</a:t>
            </a:r>
          </a:p>
        </p:txBody>
      </p:sp>
    </p:spTree>
    <p:extLst>
      <p:ext uri="{BB962C8B-B14F-4D97-AF65-F5344CB8AC3E}">
        <p14:creationId xmlns:p14="http://schemas.microsoft.com/office/powerpoint/2010/main" val="55407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DURANT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GÉRER LES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RESSOURCES</a:t>
            </a:r>
            <a:endParaRPr lang="en-US" b="1" i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225" y="958850"/>
            <a:ext cx="8535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Confirmer la conformité des produits et services des fournisseurs choisis avec les éléments livrés ( Restauration |  Moyens techniques…) avant l’horaire programmé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Motiver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les membres de l’équipe à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travers :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69875" lvl="1" indent="-269875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La reconnaissance des efforts et du travail fourni</a:t>
            </a:r>
          </a:p>
          <a:p>
            <a:pPr marL="269875" lvl="1" indent="-269875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La responsabilisation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Assigner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chaque membre de l’équipe à une tâche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spécifique :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69875" lvl="1" indent="-269875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Exemple : prise en charge de l’accueil de la presse, gestion des fournisseurs, responsable de la mise en place 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Assurer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la supervision globale de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l’évènement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8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DURANT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ASSURER L’EXÉCUTION DU DÉROULÉ </a:t>
            </a:r>
            <a:endParaRPr lang="en-US" b="1" i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225" y="958850"/>
            <a:ext cx="8535550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9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rgbClr val="17375E"/>
                </a:solidFill>
                <a:latin typeface="Gill Sans" panose="020B0604020202020204" charset="0"/>
              </a:defRPr>
            </a:lvl1pPr>
            <a:lvl2pPr marL="269875" lvl="1" indent="-269875">
              <a:lnSpc>
                <a:spcPts val="19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Gill Sans" panose="020B0604020202020204" charset="0"/>
              </a:defRPr>
            </a:lvl2pPr>
          </a:lstStyle>
          <a:p>
            <a:pPr algn="just">
              <a:lnSpc>
                <a:spcPts val="2000"/>
              </a:lnSpc>
            </a:pPr>
            <a:r>
              <a:rPr lang="fr-FR" dirty="0"/>
              <a:t>Coordonner avec les fournisseurs la mise en place des moyens techniques au moment opportun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Assurer l’accueil et l’installation des participants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Assurer l’accueil des partenaires | intervenants 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Assurer le respect du timing prédéfini de chaque étape de l’évènement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Assurer la couverture photos | vidéos de l’évènement</a:t>
            </a:r>
          </a:p>
          <a:p>
            <a:pPr algn="just">
              <a:lnSpc>
                <a:spcPts val="2000"/>
              </a:lnSpc>
            </a:pPr>
            <a:r>
              <a:rPr lang="fr-FR" dirty="0" smtClean="0"/>
              <a:t>Documents indispensables :</a:t>
            </a:r>
            <a:endParaRPr lang="fr-FR" dirty="0"/>
          </a:p>
          <a:p>
            <a:pPr lvl="1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Document droit d’utilisation d’image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Liste participants ( coordonnées)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Liste des invités</a:t>
            </a:r>
          </a:p>
          <a:p>
            <a:pPr lvl="1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Déroulé de </a:t>
            </a:r>
            <a:r>
              <a:rPr lang="fr-FR" dirty="0" smtClean="0"/>
              <a:t>l’évènement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86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APRÈS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LES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INDISPENSABLES</a:t>
            </a:r>
            <a:endParaRPr lang="en-US" b="1" i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225" y="958850"/>
            <a:ext cx="8535550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defRPr>
                <a:solidFill>
                  <a:srgbClr val="17375E"/>
                </a:solidFill>
                <a:latin typeface="Gill Sans" panose="020B0604020202020204" charset="0"/>
              </a:defRPr>
            </a:lvl1pPr>
            <a:lvl2pPr marL="269875" lvl="1" indent="-269875"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Gill Sans" panose="020B0604020202020204" charset="0"/>
              </a:defRPr>
            </a:lvl2pPr>
          </a:lstStyle>
          <a:p>
            <a:pPr algn="just">
              <a:spcBef>
                <a:spcPts val="600"/>
              </a:spcBef>
            </a:pPr>
            <a:r>
              <a:rPr lang="fr-FR" dirty="0"/>
              <a:t>La clôture de l’évènement se doit d’être planifiée tout comme l’ensemble des autres aspect de </a:t>
            </a:r>
            <a:r>
              <a:rPr lang="fr-FR" dirty="0" smtClean="0"/>
              <a:t>l’évènement :</a:t>
            </a:r>
            <a:endParaRPr lang="fr-FR" dirty="0"/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Préparer </a:t>
            </a:r>
            <a:r>
              <a:rPr lang="fr-FR" dirty="0"/>
              <a:t>les moyen de paiement pour payer les prestataires dès l’achèvement de la prestation</a:t>
            </a:r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Ranger l’ensemble du matériel utilisé ( outils de communications | Equipement audio-visuel )</a:t>
            </a:r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Rédiger un rapport complet sur les accomplissement et résultats de l’évènement à partager avec les médias</a:t>
            </a:r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Envoyer des lettres de remerciements aux participants, partenaires et sponsors.</a:t>
            </a:r>
          </a:p>
          <a:p>
            <a:pPr marL="182563" indent="-1825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Prévoir une réunion de clôture ( au plus tard 48h après l’évènement):</a:t>
            </a:r>
          </a:p>
          <a:p>
            <a:pPr marL="539750" lvl="1" indent="-357188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dirty="0"/>
              <a:t>Procéder à l’évaluation du succès de l’évènement</a:t>
            </a:r>
          </a:p>
          <a:p>
            <a:pPr marL="539750" lvl="1" indent="-357188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dirty="0"/>
              <a:t>Définir les </a:t>
            </a:r>
            <a:r>
              <a:rPr lang="fr-FR" dirty="0" err="1"/>
              <a:t>lessons</a:t>
            </a:r>
            <a:r>
              <a:rPr lang="fr-FR" dirty="0"/>
              <a:t> </a:t>
            </a:r>
            <a:r>
              <a:rPr lang="fr-FR" dirty="0" err="1"/>
              <a:t>learned</a:t>
            </a:r>
            <a:endParaRPr lang="fr-FR" dirty="0"/>
          </a:p>
          <a:p>
            <a:pPr marL="539750" lvl="1" indent="-357188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dirty="0"/>
              <a:t>Remercier l’équipe pour ses efforts et son investissement</a:t>
            </a:r>
          </a:p>
        </p:txBody>
      </p:sp>
    </p:spTree>
    <p:extLst>
      <p:ext uri="{BB962C8B-B14F-4D97-AF65-F5344CB8AC3E}">
        <p14:creationId xmlns:p14="http://schemas.microsoft.com/office/powerpoint/2010/main" val="254789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6513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COMMENT GÉRER UN ÉVÈNEMENT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798" y="958851"/>
            <a:ext cx="8534402" cy="3917950"/>
          </a:xfrm>
          <a:prstGeom prst="rect">
            <a:avLst/>
          </a:prstGeom>
          <a:noFill/>
        </p:spPr>
        <p:txBody>
          <a:bodyPr wrap="square" lIns="90000" tIns="0" rIns="90000" bIns="0" numCol="2" spcCol="108000" rtlCol="0"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AVANT PROPOS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Qu’est ce que la gestion d’évènement?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Objectif de la gestion d’évènement</a:t>
            </a: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300"/>
              </a:spcAft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AVANT L’ÉVÈNEMENT</a:t>
            </a:r>
            <a:endParaRPr lang="fr-FR" sz="1600" b="1" u="sng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69875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Phase de planification: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Définir l’objectif / concept 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Définir le budget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Définir et assurer la diffusion et promotion de l’évènement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Définir les moyens humains 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Sélectionner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le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lieu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Assurer le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suivi</a:t>
            </a:r>
            <a:endParaRPr lang="fr-FR" sz="1600" u="sng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69875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Phase pré-évènement:</a:t>
            </a:r>
            <a:endParaRPr lang="fr-FR" sz="1600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Elaborer un déroulé de l’évènement</a:t>
            </a: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Mettre en place un système de </a:t>
            </a:r>
            <a:r>
              <a:rPr lang="fr-FR" sz="1600" i="1" dirty="0" smtClean="0">
                <a:solidFill>
                  <a:srgbClr val="17375E"/>
                </a:solidFill>
                <a:latin typeface="Gill Sans" panose="020B0604020202020204" charset="0"/>
              </a:rPr>
              <a:t>check </a:t>
            </a:r>
            <a:r>
              <a:rPr lang="fr-FR" sz="1600" i="1" dirty="0" err="1" smtClean="0">
                <a:solidFill>
                  <a:srgbClr val="17375E"/>
                </a:solidFill>
                <a:latin typeface="Gill Sans" panose="020B0604020202020204" charset="0"/>
              </a:rPr>
              <a:t>list</a:t>
            </a:r>
            <a:endParaRPr lang="fr-FR" sz="1600" i="1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14375" lvl="2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Aménagement de </a:t>
            </a: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l’espace</a:t>
            </a: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300"/>
              </a:spcAft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DURANT L’ÉVÈNEMENT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Gérer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les ressources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Assurer l’exécution et le respect du déroulé de l’évènement prédéfinis</a:t>
            </a:r>
          </a:p>
          <a:p>
            <a:pPr>
              <a:lnSpc>
                <a:spcPts val="1800"/>
              </a:lnSpc>
              <a:spcBef>
                <a:spcPts val="1800"/>
              </a:spcBef>
              <a:spcAft>
                <a:spcPts val="300"/>
              </a:spcAft>
            </a:pPr>
            <a:r>
              <a:rPr lang="fr-FR" sz="1600" b="1" dirty="0" smtClean="0">
                <a:solidFill>
                  <a:srgbClr val="17375E"/>
                </a:solidFill>
                <a:latin typeface="Gill Sans" panose="020B0604020202020204" charset="0"/>
              </a:rPr>
              <a:t>APRÈS L’ÉVÈNEMENT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7375E"/>
                </a:solidFill>
                <a:latin typeface="Gill Sans" panose="020B0604020202020204" charset="0"/>
              </a:rPr>
              <a:t>Assurer </a:t>
            </a: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l’exécution de 4 éléments indispensables ( Paiement | Rangement | Rapport | Lettres de remerciement)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7375E"/>
                </a:solidFill>
                <a:latin typeface="Gill Sans" panose="020B0604020202020204" charset="0"/>
              </a:rPr>
              <a:t>Evaluation de l’évènement</a:t>
            </a:r>
          </a:p>
        </p:txBody>
      </p:sp>
    </p:spTree>
    <p:extLst>
      <p:ext uri="{BB962C8B-B14F-4D97-AF65-F5344CB8AC3E}">
        <p14:creationId xmlns:p14="http://schemas.microsoft.com/office/powerpoint/2010/main" val="21479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91168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latin typeface="Gill Sans" panose="020B0604020202020204" charset="0"/>
              </a:rPr>
              <a:t>Merci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4225" y="958849"/>
            <a:ext cx="8534400" cy="2462213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2925" marR="0" lvl="0" indent="-5429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7188" indent="-357188"/>
            <a:r>
              <a:rPr lang="fr-FR" sz="2000" dirty="0" smtClean="0"/>
              <a:t>Prise </a:t>
            </a:r>
            <a:r>
              <a:rPr lang="fr-FR" sz="2000" dirty="0"/>
              <a:t>en charge de la conception, des préparatifs et de l'organisation matérielle et logistique d'évènementiels.</a:t>
            </a:r>
          </a:p>
          <a:p>
            <a:pPr marL="357188" indent="-357188"/>
            <a:endParaRPr lang="fr-FR" sz="2000" dirty="0"/>
          </a:p>
          <a:p>
            <a:pPr marL="357188" indent="-357188"/>
            <a:r>
              <a:rPr lang="fr-FR" sz="2000" dirty="0"/>
              <a:t>Ce concept est applicable à tous types d’évènements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QU’EST CE QUE LA GESTION D’ÉVÈNEMENT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17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4225" y="958850"/>
            <a:ext cx="8534400" cy="2523768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marL="357188" marR="0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dirty="0" smtClean="0"/>
              <a:t>Assurer </a:t>
            </a:r>
            <a:r>
              <a:rPr lang="fr-FR" dirty="0"/>
              <a:t>la réussite de l’évènement sous tous ses aspects</a:t>
            </a:r>
          </a:p>
          <a:p>
            <a:endParaRPr lang="fr-FR" dirty="0"/>
          </a:p>
          <a:p>
            <a:pPr marL="357188" lvl="1" indent="-357188">
              <a:buClr>
                <a:srgbClr val="17375E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Arial"/>
              </a:rPr>
              <a:t>Assurer une synergie de tous les facteurs d’organisation de l’évènement</a:t>
            </a:r>
          </a:p>
          <a:p>
            <a:pPr marL="357188" lvl="1" indent="-357188">
              <a:buClr>
                <a:srgbClr val="17375E"/>
              </a:buClr>
              <a:buSzPct val="100000"/>
              <a:buFont typeface="Arial"/>
              <a:buChar char="•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Arial"/>
            </a:endParaRPr>
          </a:p>
          <a:p>
            <a:pPr marL="357188" lvl="1" indent="-357188">
              <a:buClr>
                <a:srgbClr val="17375E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Arial"/>
              </a:rPr>
              <a:t>Respect du budget défini</a:t>
            </a:r>
          </a:p>
          <a:p>
            <a:pPr marL="357188" lvl="1" indent="-357188">
              <a:buClr>
                <a:srgbClr val="17375E"/>
              </a:buClr>
              <a:buSzPct val="100000"/>
              <a:buFont typeface="Arial"/>
              <a:buChar char="•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Arial"/>
            </a:endParaRPr>
          </a:p>
          <a:p>
            <a:pPr marL="357188" lvl="1" indent="-357188">
              <a:buClr>
                <a:srgbClr val="17375E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Arial"/>
              </a:rPr>
              <a:t>Atteinte de l’objectif de l’évènement</a:t>
            </a:r>
          </a:p>
          <a:p>
            <a:pPr marL="357188" lvl="1" indent="-357188">
              <a:buClr>
                <a:srgbClr val="17375E"/>
              </a:buClr>
              <a:buSzPct val="100000"/>
              <a:buFont typeface="Arial"/>
              <a:buChar char="•"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  <a:ea typeface="Cabin"/>
              <a:cs typeface="Cabin"/>
              <a:sym typeface="Arial"/>
            </a:endParaRPr>
          </a:p>
          <a:p>
            <a:pPr marL="357188" lvl="1" indent="-357188">
              <a:buClr>
                <a:srgbClr val="17375E"/>
              </a:buClr>
              <a:buSzPct val="100000"/>
              <a:buFont typeface="Arial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  <a:ea typeface="Cabin"/>
                <a:cs typeface="Cabin"/>
                <a:sym typeface="Arial"/>
              </a:rPr>
              <a:t>Assurer la satisfaction des participants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304800" y="266513"/>
            <a:ext cx="8534400" cy="69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OBJECTIF DE LA GESTION D’ÉVÈNEMENT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00" y="4436725"/>
            <a:ext cx="1242522" cy="1343268"/>
          </a:xfrm>
          <a:prstGeom prst="rect">
            <a:avLst/>
          </a:prstGeom>
        </p:spPr>
      </p:pic>
      <p:sp>
        <p:nvSpPr>
          <p:cNvPr id="7" name="Shape 52"/>
          <p:cNvSpPr/>
          <p:nvPr/>
        </p:nvSpPr>
        <p:spPr>
          <a:xfrm>
            <a:off x="304224" y="934847"/>
            <a:ext cx="353529" cy="369846"/>
          </a:xfrm>
          <a:prstGeom prst="roundRect">
            <a:avLst>
              <a:gd name="adj" fmla="val 16667"/>
            </a:avLst>
          </a:prstGeom>
          <a:solidFill>
            <a:srgbClr val="753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dirty="0">
                <a:solidFill>
                  <a:srgbClr val="FFFFFF"/>
                </a:solidFill>
                <a:latin typeface="Gill Sans" panose="020B0604020202020204" charset="0"/>
              </a:rPr>
              <a:t>1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8" name="Shape 52"/>
          <p:cNvSpPr/>
          <p:nvPr/>
        </p:nvSpPr>
        <p:spPr>
          <a:xfrm>
            <a:off x="304224" y="1530373"/>
            <a:ext cx="353529" cy="369846"/>
          </a:xfrm>
          <a:prstGeom prst="roundRect">
            <a:avLst>
              <a:gd name="adj" fmla="val 16667"/>
            </a:avLst>
          </a:prstGeom>
          <a:solidFill>
            <a:srgbClr val="753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dirty="0" smtClean="0">
                <a:solidFill>
                  <a:srgbClr val="FFFFFF"/>
                </a:solidFill>
                <a:latin typeface="Gill Sans" panose="020B0604020202020204" charset="0"/>
              </a:rPr>
              <a:t>2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9" name="Shape 52"/>
          <p:cNvSpPr/>
          <p:nvPr/>
        </p:nvSpPr>
        <p:spPr>
          <a:xfrm>
            <a:off x="304224" y="2453481"/>
            <a:ext cx="353529" cy="369846"/>
          </a:xfrm>
          <a:prstGeom prst="roundRect">
            <a:avLst>
              <a:gd name="adj" fmla="val 16667"/>
            </a:avLst>
          </a:prstGeom>
          <a:solidFill>
            <a:srgbClr val="753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dirty="0" smtClean="0">
                <a:solidFill>
                  <a:srgbClr val="FFFFFF"/>
                </a:solidFill>
                <a:latin typeface="Gill Sans" panose="020B0604020202020204" charset="0"/>
              </a:rPr>
              <a:t>3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10" name="Shape 52"/>
          <p:cNvSpPr/>
          <p:nvPr/>
        </p:nvSpPr>
        <p:spPr>
          <a:xfrm>
            <a:off x="304224" y="3048715"/>
            <a:ext cx="353529" cy="369846"/>
          </a:xfrm>
          <a:prstGeom prst="roundRect">
            <a:avLst>
              <a:gd name="adj" fmla="val 16667"/>
            </a:avLst>
          </a:prstGeom>
          <a:solidFill>
            <a:srgbClr val="753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dirty="0" smtClean="0">
                <a:solidFill>
                  <a:srgbClr val="FFFFFF"/>
                </a:solidFill>
                <a:latin typeface="Gill Sans" panose="020B0604020202020204" charset="0"/>
              </a:rPr>
              <a:t>4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  <p:sp>
        <p:nvSpPr>
          <p:cNvPr id="11" name="Shape 52"/>
          <p:cNvSpPr/>
          <p:nvPr/>
        </p:nvSpPr>
        <p:spPr>
          <a:xfrm>
            <a:off x="304224" y="3676518"/>
            <a:ext cx="353529" cy="369846"/>
          </a:xfrm>
          <a:prstGeom prst="roundRect">
            <a:avLst>
              <a:gd name="adj" fmla="val 16667"/>
            </a:avLst>
          </a:prstGeom>
          <a:solidFill>
            <a:srgbClr val="75399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fr-FR" sz="1800" dirty="0" smtClean="0">
                <a:solidFill>
                  <a:srgbClr val="FFFFFF"/>
                </a:solidFill>
                <a:latin typeface="Gill Sans" panose="020B0604020202020204" charset="0"/>
              </a:rPr>
              <a:t>5</a:t>
            </a:r>
            <a:endParaRPr lang="fr-FR" sz="1800" b="0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5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DÉFINIR L’OBJECTIF/ CONCEPT DE L’ÉVÈNEMENT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  <a:p>
            <a:endParaRPr lang="en-US" b="1" cap="all" dirty="0">
              <a:solidFill>
                <a:srgbClr val="C2113A"/>
              </a:solidFill>
              <a:latin typeface="Gill Sans" panose="020B0604020202020204" charset="0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0" y="958850"/>
            <a:ext cx="4267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2060"/>
                </a:solidFill>
                <a:latin typeface="Gill Sans" panose="020B0604020202020204" charset="0"/>
              </a:rPr>
              <a:t>Quoi ?</a:t>
            </a:r>
          </a:p>
          <a:p>
            <a:r>
              <a:rPr lang="fr-FR" sz="2000" dirty="0" smtClean="0">
                <a:latin typeface="Gill Sans" panose="020B0604020202020204" charset="0"/>
              </a:rPr>
              <a:t>Type </a:t>
            </a:r>
            <a:r>
              <a:rPr lang="fr-FR" sz="2000" dirty="0">
                <a:latin typeface="Gill Sans" panose="020B0604020202020204" charset="0"/>
              </a:rPr>
              <a:t>d’événement , Taille / échelle, Programme </a:t>
            </a:r>
            <a:r>
              <a:rPr lang="fr-FR" sz="2000" dirty="0" smtClean="0">
                <a:latin typeface="Gill Sans" panose="020B0604020202020204" charset="0"/>
              </a:rPr>
              <a:t>global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Gill Sans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2060"/>
                </a:solidFill>
                <a:latin typeface="Gill Sans" panose="020B0604020202020204" charset="0"/>
              </a:rPr>
              <a:t>Pourquoi ?</a:t>
            </a:r>
            <a:endParaRPr lang="fr-FR" sz="2000" dirty="0">
              <a:solidFill>
                <a:srgbClr val="002060"/>
              </a:solidFill>
              <a:latin typeface="Gill Sans" panose="020B0604020202020204" charset="0"/>
            </a:endParaRPr>
          </a:p>
          <a:p>
            <a:pPr lvl="1"/>
            <a:r>
              <a:rPr lang="fr-FR" sz="2000" dirty="0" smtClean="0">
                <a:latin typeface="Gill Sans" panose="020B0604020202020204" charset="0"/>
              </a:rPr>
              <a:t>Définir </a:t>
            </a:r>
            <a:r>
              <a:rPr lang="fr-FR" sz="2000" dirty="0">
                <a:latin typeface="Gill Sans" panose="020B0604020202020204" charset="0"/>
              </a:rPr>
              <a:t>l’objectif de </a:t>
            </a:r>
            <a:r>
              <a:rPr lang="fr-FR" sz="2000" dirty="0" smtClean="0">
                <a:latin typeface="Gill Sans" panose="020B0604020202020204" charset="0"/>
              </a:rPr>
              <a:t>l’évènement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Gill Sans" panose="020B060402020202020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2060"/>
                </a:solidFill>
                <a:latin typeface="Gill Sans" panose="020B0604020202020204" charset="0"/>
              </a:rPr>
              <a:t>Qui </a:t>
            </a:r>
            <a:r>
              <a:rPr lang="fr-FR" sz="2000" b="1" dirty="0">
                <a:solidFill>
                  <a:srgbClr val="002060"/>
                </a:solidFill>
                <a:latin typeface="Gill Sans" panose="020B0604020202020204" charset="0"/>
              </a:rPr>
              <a:t>? </a:t>
            </a:r>
            <a:endParaRPr lang="fr-FR" sz="2000" b="1" dirty="0" smtClean="0">
              <a:solidFill>
                <a:srgbClr val="002060"/>
              </a:solidFill>
              <a:latin typeface="Gill Sans" panose="020B0604020202020204" charset="0"/>
            </a:endParaRPr>
          </a:p>
          <a:p>
            <a:pPr lvl="2"/>
            <a:r>
              <a:rPr lang="fr-FR" sz="2000" dirty="0" smtClean="0">
                <a:latin typeface="Gill Sans" panose="020B0604020202020204" charset="0"/>
              </a:rPr>
              <a:t>Audience </a:t>
            </a:r>
            <a:r>
              <a:rPr lang="fr-FR" sz="2000" dirty="0">
                <a:latin typeface="Gill Sans" panose="020B0604020202020204" charset="0"/>
              </a:rPr>
              <a:t>cible / parties </a:t>
            </a:r>
            <a:r>
              <a:rPr lang="fr-FR" sz="2000" dirty="0" smtClean="0">
                <a:latin typeface="Gill Sans" panose="020B0604020202020204" charset="0"/>
              </a:rPr>
              <a:t>prenantes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Gill Sans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2060"/>
                </a:solidFill>
                <a:latin typeface="Gill Sans" panose="020B0604020202020204" charset="0"/>
              </a:rPr>
              <a:t>Où ?</a:t>
            </a:r>
          </a:p>
          <a:p>
            <a:pPr lvl="1"/>
            <a:r>
              <a:rPr lang="fr-FR" sz="2000" dirty="0" smtClean="0">
                <a:latin typeface="Gill Sans" panose="020B0604020202020204" charset="0"/>
              </a:rPr>
              <a:t>Lieu </a:t>
            </a:r>
            <a:r>
              <a:rPr lang="fr-FR" sz="2000" dirty="0">
                <a:latin typeface="Gill Sans" panose="020B0604020202020204" charset="0"/>
              </a:rPr>
              <a:t>de </a:t>
            </a:r>
            <a:r>
              <a:rPr lang="fr-FR" sz="2000" dirty="0" smtClean="0">
                <a:latin typeface="Gill Sans" panose="020B0604020202020204" charset="0"/>
              </a:rPr>
              <a:t>l’évènement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Gill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2060"/>
                </a:solidFill>
                <a:latin typeface="Gill Sans" panose="020B0604020202020204" charset="0"/>
              </a:rPr>
              <a:t>Quand ?</a:t>
            </a:r>
          </a:p>
          <a:p>
            <a:r>
              <a:rPr lang="fr-FR" sz="2000" dirty="0" smtClean="0">
                <a:latin typeface="Gill Sans" panose="020B0604020202020204" charset="0"/>
              </a:rPr>
              <a:t>Date </a:t>
            </a:r>
            <a:r>
              <a:rPr lang="fr-FR" sz="2000" dirty="0">
                <a:latin typeface="Gill Sans" panose="020B0604020202020204" charset="0"/>
              </a:rPr>
              <a:t>et durée de l’évènement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Gill Sans" panose="020B0604020202020204" charset="0"/>
            </a:endParaRPr>
          </a:p>
          <a:p>
            <a:endParaRPr lang="fr-FR" sz="2000" i="1" dirty="0" smtClean="0">
              <a:latin typeface="Gill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Gill Sans" panose="020B060402020202020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6" y="2105889"/>
            <a:ext cx="3354894" cy="24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DÉFINIR LE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BUDGET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799" y="958850"/>
            <a:ext cx="8281851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Identifier les différente sources de financement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Sponsors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Institution hôtes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Contributions sous forme de prix ( prix pour compétition, chèque cadeau, ticket pour parc d’attraction,…)</a:t>
            </a: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Identifier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les dépenses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Restauration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Location d’espace de conférence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Transport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Logement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Conception et production d’outils de communication</a:t>
            </a: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Divertissement ( Maitre de cérémonie /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influenceur /…)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742950" lvl="1" indent="-285750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Equipement (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pupitre / estrade / son / lumière /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équipement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/>
            </a:r>
            <a:b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</a:b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de traduction /…)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58" y="4500563"/>
            <a:ext cx="1428718" cy="14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 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DIFFUSION ET PROMOTION DE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L’ÉVÈNEMENT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225" y="958850"/>
            <a:ext cx="85355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Définir le besoin d’outils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de communication</a:t>
            </a: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Affiches | Flyers |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Banderoles | Roll-up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Vidéo ( teaser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Procédure à suivre pour la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production :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1257300" lvl="2" indent="-34290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Sélectionner prestataire pour la conception des outils </a:t>
            </a:r>
          </a:p>
          <a:p>
            <a:pPr marL="1257300" lvl="2" indent="-34290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Sélectionner le fournisseur pour l’impression </a:t>
            </a:r>
          </a:p>
          <a:p>
            <a:pPr marL="1257300" lvl="2" indent="-34290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Demander des BAT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pour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validation</a:t>
            </a:r>
          </a:p>
          <a:p>
            <a:pPr marL="1257300" lvl="2" indent="-3429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Produire les outils ( au moins une semaine avant l’évènement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Sélectionner les canaux </a:t>
            </a: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de communication à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disposition</a:t>
            </a:r>
            <a:endParaRPr lang="fr-FR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Career Center Virtuel</a:t>
            </a: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Site web de l’institution hôte</a:t>
            </a: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Site web des partenaires</a:t>
            </a: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Réseaux sociaux</a:t>
            </a: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Médias ( via communiqué de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presse)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Peer-to-</a:t>
            </a:r>
            <a:r>
              <a:rPr lang="fr-FR" b="1" dirty="0" err="1" smtClean="0">
                <a:solidFill>
                  <a:srgbClr val="17375E"/>
                </a:solidFill>
                <a:latin typeface="Gill Sans" panose="020B0604020202020204" charset="0"/>
              </a:rPr>
              <a:t>peer</a:t>
            </a:r>
            <a:endParaRPr lang="fr-FR" b="1" dirty="0" smtClean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lvl="1" indent="-28575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Disséminer </a:t>
            </a:r>
            <a:r>
              <a:rPr lang="fr-FR" dirty="0">
                <a:solidFill>
                  <a:srgbClr val="17375E"/>
                </a:solidFill>
                <a:latin typeface="Gill Sans" panose="020B0604020202020204" charset="0"/>
              </a:rPr>
              <a:t>l’information grâce aux jeunes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ambassadeurs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DÉFINIR LES MOYENS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HUMAINS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799" y="958850"/>
            <a:ext cx="45023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b="1" dirty="0">
                <a:solidFill>
                  <a:srgbClr val="17375E"/>
                </a:solidFill>
                <a:latin typeface="Gill Sans" panose="020B0604020202020204" charset="0"/>
              </a:rPr>
              <a:t>Moyens </a:t>
            </a:r>
            <a:r>
              <a:rPr lang="fr-FR" b="1" dirty="0" smtClean="0">
                <a:solidFill>
                  <a:srgbClr val="17375E"/>
                </a:solidFill>
                <a:latin typeface="Gill Sans" panose="020B0604020202020204" charset="0"/>
              </a:rPr>
              <a:t>humains :</a:t>
            </a:r>
            <a:endParaRPr lang="fr-FR" b="1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lvl="1" indent="-28575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Répartition du travail (Gantt chart)</a:t>
            </a:r>
          </a:p>
          <a:p>
            <a:pPr marL="285750" lvl="1" indent="-28575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Déterminer les tâches dans les détails</a:t>
            </a:r>
          </a:p>
          <a:p>
            <a:pPr marL="285750" lvl="1" indent="-28575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Définir un échéancier</a:t>
            </a:r>
          </a:p>
          <a:p>
            <a:pPr marL="285750" lvl="1" indent="-28575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Définir les responsabilités de chaque membre de l’équipe (avant, pendant et après l’évènement)</a:t>
            </a:r>
          </a:p>
          <a:p>
            <a:pPr marL="285750" lvl="1" indent="-28575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17375E"/>
                </a:solidFill>
                <a:latin typeface="Gill Sans" panose="020B0604020202020204" charset="0"/>
              </a:rPr>
              <a:t>Intégrer les jeunes ambassadeurs dans l’organisation</a:t>
            </a:r>
            <a:endParaRPr lang="fr-FR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8095"/>
            <a:ext cx="4267200" cy="33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226" y="266513"/>
            <a:ext cx="85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  <a:ea typeface="+mj-ea"/>
                <a:cs typeface="+mj-cs"/>
              </a:rPr>
              <a:t>AVANT L’ÉVÈNEMENT: </a:t>
            </a:r>
            <a:r>
              <a:rPr lang="fr-FR" b="1" cap="all" dirty="0">
                <a:solidFill>
                  <a:srgbClr val="C2113A"/>
                </a:solidFill>
                <a:latin typeface="Gill Sans" panose="020B0604020202020204" charset="0"/>
              </a:rPr>
              <a:t>SÉLECTIONNER LE </a:t>
            </a:r>
            <a:r>
              <a:rPr lang="fr-FR" b="1" cap="all" dirty="0" smtClean="0">
                <a:solidFill>
                  <a:srgbClr val="C2113A"/>
                </a:solidFill>
                <a:latin typeface="Gill Sans" panose="020B0604020202020204" charset="0"/>
              </a:rPr>
              <a:t>LIEU</a:t>
            </a:r>
            <a:endParaRPr lang="en-US" b="1" cap="all" dirty="0">
              <a:solidFill>
                <a:srgbClr val="C2113A"/>
              </a:solidFill>
              <a:latin typeface="Gill Sans" panose="020B060402020202020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4800" y="958849"/>
            <a:ext cx="3975100" cy="40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 b="1">
                <a:solidFill>
                  <a:srgbClr val="17375E"/>
                </a:solidFill>
                <a:latin typeface="Gill Sans" panose="020B0604020202020204" charset="0"/>
              </a:defRPr>
            </a:lvl1pPr>
            <a:lvl2pPr marL="285750" lvl="1" indent="-28575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Gill Sans" panose="020B0604020202020204" charset="0"/>
              </a:defRPr>
            </a:lvl2pPr>
          </a:lstStyle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Critères de sélection: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Disponibilité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Compatibilité avec la taille et le type d’évènement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Transport &amp; Parking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Proximité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Services disponible </a:t>
            </a:r>
            <a:r>
              <a:rPr lang="fr-FR" dirty="0" smtClean="0"/>
              <a:t>(Restauration</a:t>
            </a:r>
            <a:r>
              <a:rPr lang="fr-FR" dirty="0"/>
              <a:t>,…)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Support technique </a:t>
            </a:r>
            <a:r>
              <a:rPr lang="fr-FR" dirty="0" smtClean="0"/>
              <a:t>(projection</a:t>
            </a:r>
            <a:r>
              <a:rPr lang="fr-FR" dirty="0"/>
              <a:t>,…)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Coût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Négocier la méthode de </a:t>
            </a:r>
            <a:r>
              <a:rPr lang="fr-FR" dirty="0" smtClean="0"/>
              <a:t>paiement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4360726"/>
            <a:ext cx="1443348" cy="14433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1999" y="958850"/>
            <a:ext cx="42672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defRPr b="1">
                <a:solidFill>
                  <a:srgbClr val="17375E"/>
                </a:solidFill>
                <a:latin typeface="Gill Sans" panose="020B0604020202020204" charset="0"/>
              </a:defRPr>
            </a:lvl1pPr>
            <a:lvl2pPr marL="285750" lvl="1" indent="-28575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rgbClr val="17375E"/>
                </a:solidFill>
                <a:latin typeface="Gill Sans" panose="020B0604020202020204" charset="0"/>
              </a:defRPr>
            </a:lvl2pPr>
          </a:lstStyle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Inspection des lieux: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Arrangement de salle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Obstruction visuelle (piliers, poutres,…)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Espace de rangement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Accès ( entrée/ sorties, sorties de secours, …)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Sûreté et sécurité</a:t>
            </a:r>
          </a:p>
          <a:p>
            <a:pPr lvl="1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Equipements disponibles</a:t>
            </a:r>
          </a:p>
        </p:txBody>
      </p:sp>
    </p:spTree>
    <p:extLst>
      <p:ext uri="{BB962C8B-B14F-4D97-AF65-F5344CB8AC3E}">
        <p14:creationId xmlns:p14="http://schemas.microsoft.com/office/powerpoint/2010/main" val="15609976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Photos</Template>
  <TotalTime>40274</TotalTime>
  <Words>1318</Words>
  <Application>Microsoft Office PowerPoint</Application>
  <PresentationFormat>Affichage à l'écran (4:3)</PresentationFormat>
  <Paragraphs>235</Paragraphs>
  <Slides>20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Cabin</vt:lpstr>
      <vt:lpstr>Calibri</vt:lpstr>
      <vt:lpstr>Courier New</vt:lpstr>
      <vt:lpstr>Gill Sans</vt:lpstr>
      <vt:lpstr>Gill Sans MT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lbouamar</dc:creator>
  <cp:lastModifiedBy>SD</cp:lastModifiedBy>
  <cp:revision>1689</cp:revision>
  <cp:lastPrinted>2018-06-01T14:45:32Z</cp:lastPrinted>
  <dcterms:created xsi:type="dcterms:W3CDTF">2016-05-03T19:11:55Z</dcterms:created>
  <dcterms:modified xsi:type="dcterms:W3CDTF">2019-06-24T08:46:11Z</dcterms:modified>
</cp:coreProperties>
</file>